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5078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6319599" y="1845826"/>
            <a:ext cx="7477601" cy="2499598"/>
          </a:xfrm>
          <a:prstGeom prst="rect">
            <a:avLst/>
          </a:prstGeom>
          <a:noFill/>
          <a:ln/>
        </p:spPr>
        <p:txBody>
          <a:bodyPr wrap="square" rtlCol="0" anchor="t"/>
          <a:lstStyle/>
          <a:p>
            <a:pPr marL="0" indent="0">
              <a:lnSpc>
                <a:spcPts val="6561"/>
              </a:lnSpc>
              <a:buNone/>
            </a:pPr>
            <a:r>
              <a:rPr lang="en-US" sz="5249" dirty="0">
                <a:solidFill>
                  <a:srgbClr val="F2F0F4"/>
                </a:solidFill>
                <a:latin typeface="Montserrat" pitchFamily="34" charset="0"/>
                <a:ea typeface="Montserrat" pitchFamily="34" charset="-122"/>
                <a:cs typeface="Montserrat" pitchFamily="34" charset="-120"/>
              </a:rPr>
              <a:t>NLP Networks Recurrent Neural Networks (RNNs)</a:t>
            </a:r>
            <a:endParaRPr lang="en-US" sz="5249" dirty="0"/>
          </a:p>
        </p:txBody>
      </p:sp>
      <p:sp>
        <p:nvSpPr>
          <p:cNvPr id="5" name="Text 2"/>
          <p:cNvSpPr/>
          <p:nvPr/>
        </p:nvSpPr>
        <p:spPr>
          <a:xfrm>
            <a:off x="6319599" y="4678680"/>
            <a:ext cx="747760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Recurrent Neural Networks (RNNs) are a powerful subset of machine learning algorithms that allow for the processing of sequential data by introducing feedback loops into the network architecture.</a:t>
            </a:r>
            <a:endParaRPr lang="en-US" sz="1750" dirty="0"/>
          </a:p>
        </p:txBody>
      </p:sp>
      <p:pic>
        <p:nvPicPr>
          <p:cNvPr id="9"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2037993" y="656987"/>
            <a:ext cx="633222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Attention Mechanisms</a:t>
            </a:r>
            <a:endParaRPr lang="en-US" sz="4374" dirty="0"/>
          </a:p>
        </p:txBody>
      </p:sp>
      <p:sp>
        <p:nvSpPr>
          <p:cNvPr id="5" name="Shape 2"/>
          <p:cNvSpPr/>
          <p:nvPr/>
        </p:nvSpPr>
        <p:spPr>
          <a:xfrm>
            <a:off x="2349103" y="1795701"/>
            <a:ext cx="44410" cy="5776793"/>
          </a:xfrm>
          <a:prstGeom prst="rect">
            <a:avLst/>
          </a:prstGeom>
          <a:solidFill>
            <a:srgbClr val="481782"/>
          </a:solidFill>
          <a:ln/>
        </p:spPr>
        <p:txBody>
          <a:bodyPr/>
          <a:lstStyle/>
          <a:p>
            <a:endParaRPr lang="en-IN"/>
          </a:p>
        </p:txBody>
      </p:sp>
      <p:sp>
        <p:nvSpPr>
          <p:cNvPr id="6" name="Shape 3"/>
          <p:cNvSpPr/>
          <p:nvPr/>
        </p:nvSpPr>
        <p:spPr>
          <a:xfrm>
            <a:off x="2621220" y="2197001"/>
            <a:ext cx="777597" cy="44410"/>
          </a:xfrm>
          <a:prstGeom prst="rect">
            <a:avLst/>
          </a:prstGeom>
          <a:solidFill>
            <a:srgbClr val="481782"/>
          </a:solidFill>
          <a:ln/>
        </p:spPr>
        <p:txBody>
          <a:bodyPr/>
          <a:lstStyle/>
          <a:p>
            <a:endParaRPr lang="en-IN"/>
          </a:p>
        </p:txBody>
      </p:sp>
      <p:sp>
        <p:nvSpPr>
          <p:cNvPr id="7" name="Shape 4"/>
          <p:cNvSpPr/>
          <p:nvPr/>
        </p:nvSpPr>
        <p:spPr>
          <a:xfrm>
            <a:off x="2121277" y="1969294"/>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8" name="Text 5"/>
          <p:cNvSpPr/>
          <p:nvPr/>
        </p:nvSpPr>
        <p:spPr>
          <a:xfrm>
            <a:off x="2310229" y="2010966"/>
            <a:ext cx="12192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9" name="Text 6"/>
          <p:cNvSpPr/>
          <p:nvPr/>
        </p:nvSpPr>
        <p:spPr>
          <a:xfrm>
            <a:off x="3593306" y="2017871"/>
            <a:ext cx="2362200"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Global Attention:</a:t>
            </a:r>
            <a:endParaRPr lang="en-US" sz="2187" dirty="0"/>
          </a:p>
        </p:txBody>
      </p:sp>
      <p:sp>
        <p:nvSpPr>
          <p:cNvPr id="10" name="Text 7"/>
          <p:cNvSpPr/>
          <p:nvPr/>
        </p:nvSpPr>
        <p:spPr>
          <a:xfrm>
            <a:off x="3593306" y="2587228"/>
            <a:ext cx="8999101" cy="355402"/>
          </a:xfrm>
          <a:prstGeom prst="rect">
            <a:avLst/>
          </a:prstGeom>
          <a:noFill/>
          <a:ln/>
        </p:spPr>
        <p:txBody>
          <a:bodyPr wrap="non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The decoder attends to the entire input sequence at each time step.</a:t>
            </a:r>
            <a:endParaRPr lang="en-US" sz="1750" dirty="0"/>
          </a:p>
        </p:txBody>
      </p:sp>
      <p:sp>
        <p:nvSpPr>
          <p:cNvPr id="11" name="Shape 8"/>
          <p:cNvSpPr/>
          <p:nvPr/>
        </p:nvSpPr>
        <p:spPr>
          <a:xfrm>
            <a:off x="2621220" y="4196655"/>
            <a:ext cx="777597" cy="44410"/>
          </a:xfrm>
          <a:prstGeom prst="rect">
            <a:avLst/>
          </a:prstGeom>
          <a:solidFill>
            <a:srgbClr val="481782"/>
          </a:solidFill>
          <a:ln/>
        </p:spPr>
        <p:txBody>
          <a:bodyPr/>
          <a:lstStyle/>
          <a:p>
            <a:endParaRPr lang="en-IN"/>
          </a:p>
        </p:txBody>
      </p:sp>
      <p:sp>
        <p:nvSpPr>
          <p:cNvPr id="12" name="Shape 9"/>
          <p:cNvSpPr/>
          <p:nvPr/>
        </p:nvSpPr>
        <p:spPr>
          <a:xfrm>
            <a:off x="2121277" y="3968948"/>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13" name="Text 10"/>
          <p:cNvSpPr/>
          <p:nvPr/>
        </p:nvSpPr>
        <p:spPr>
          <a:xfrm>
            <a:off x="2275939" y="4010620"/>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4" name="Text 11"/>
          <p:cNvSpPr/>
          <p:nvPr/>
        </p:nvSpPr>
        <p:spPr>
          <a:xfrm>
            <a:off x="3593306" y="4017526"/>
            <a:ext cx="2221944"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Local Attention:</a:t>
            </a:r>
            <a:endParaRPr lang="en-US" sz="2187" dirty="0"/>
          </a:p>
        </p:txBody>
      </p:sp>
      <p:sp>
        <p:nvSpPr>
          <p:cNvPr id="15" name="Text 12"/>
          <p:cNvSpPr/>
          <p:nvPr/>
        </p:nvSpPr>
        <p:spPr>
          <a:xfrm>
            <a:off x="3593306" y="4586883"/>
            <a:ext cx="8999101" cy="355402"/>
          </a:xfrm>
          <a:prstGeom prst="rect">
            <a:avLst/>
          </a:prstGeom>
          <a:noFill/>
          <a:ln/>
        </p:spPr>
        <p:txBody>
          <a:bodyPr wrap="non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The decoder attends to a specific section of the input sequence at each time step.</a:t>
            </a:r>
            <a:endParaRPr lang="en-US" sz="1750" dirty="0"/>
          </a:p>
        </p:txBody>
      </p:sp>
      <p:sp>
        <p:nvSpPr>
          <p:cNvPr id="16" name="Shape 13"/>
          <p:cNvSpPr/>
          <p:nvPr/>
        </p:nvSpPr>
        <p:spPr>
          <a:xfrm>
            <a:off x="2621220" y="6196310"/>
            <a:ext cx="777597" cy="44410"/>
          </a:xfrm>
          <a:prstGeom prst="rect">
            <a:avLst/>
          </a:prstGeom>
          <a:solidFill>
            <a:srgbClr val="481782"/>
          </a:solidFill>
          <a:ln/>
        </p:spPr>
        <p:txBody>
          <a:bodyPr/>
          <a:lstStyle/>
          <a:p>
            <a:endParaRPr lang="en-IN"/>
          </a:p>
        </p:txBody>
      </p:sp>
      <p:sp>
        <p:nvSpPr>
          <p:cNvPr id="17" name="Shape 14"/>
          <p:cNvSpPr/>
          <p:nvPr/>
        </p:nvSpPr>
        <p:spPr>
          <a:xfrm>
            <a:off x="2121277" y="5968603"/>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18" name="Text 15"/>
          <p:cNvSpPr/>
          <p:nvPr/>
        </p:nvSpPr>
        <p:spPr>
          <a:xfrm>
            <a:off x="2275939" y="6010275"/>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19" name="Text 16"/>
          <p:cNvSpPr/>
          <p:nvPr/>
        </p:nvSpPr>
        <p:spPr>
          <a:xfrm>
            <a:off x="3593306" y="6017181"/>
            <a:ext cx="2221944"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Self-Attention:</a:t>
            </a:r>
            <a:endParaRPr lang="en-US" sz="2187" dirty="0"/>
          </a:p>
        </p:txBody>
      </p:sp>
      <p:sp>
        <p:nvSpPr>
          <p:cNvPr id="20" name="Text 17"/>
          <p:cNvSpPr/>
          <p:nvPr/>
        </p:nvSpPr>
        <p:spPr>
          <a:xfrm>
            <a:off x="3593306" y="6586538"/>
            <a:ext cx="8999101" cy="355402"/>
          </a:xfrm>
          <a:prstGeom prst="rect">
            <a:avLst/>
          </a:prstGeom>
          <a:noFill/>
          <a:ln/>
        </p:spPr>
        <p:txBody>
          <a:bodyPr wrap="non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An attention mechanism where input is compared to itself to compute attention weights.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2037993" y="1521023"/>
            <a:ext cx="725424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Future Directions in RNNs</a:t>
            </a:r>
            <a:endParaRPr lang="en-US" sz="4374" dirty="0"/>
          </a:p>
        </p:txBody>
      </p:sp>
      <p:sp>
        <p:nvSpPr>
          <p:cNvPr id="5" name="Shape 2"/>
          <p:cNvSpPr/>
          <p:nvPr/>
        </p:nvSpPr>
        <p:spPr>
          <a:xfrm>
            <a:off x="2037993" y="2659737"/>
            <a:ext cx="5166122" cy="2086928"/>
          </a:xfrm>
          <a:prstGeom prst="roundRect">
            <a:avLst>
              <a:gd name="adj" fmla="val 2629"/>
            </a:avLst>
          </a:prstGeom>
          <a:solidFill>
            <a:srgbClr val="3C136D"/>
          </a:solidFill>
          <a:ln w="7620">
            <a:solidFill>
              <a:srgbClr val="481782"/>
            </a:solidFill>
            <a:prstDash val="solid"/>
          </a:ln>
        </p:spPr>
        <p:txBody>
          <a:bodyPr/>
          <a:lstStyle/>
          <a:p>
            <a:endParaRPr lang="en-IN"/>
          </a:p>
        </p:txBody>
      </p:sp>
      <p:sp>
        <p:nvSpPr>
          <p:cNvPr id="6" name="Text 3"/>
          <p:cNvSpPr/>
          <p:nvPr/>
        </p:nvSpPr>
        <p:spPr>
          <a:xfrm>
            <a:off x="2267783" y="2889528"/>
            <a:ext cx="4706541" cy="694373"/>
          </a:xfrm>
          <a:prstGeom prst="rect">
            <a:avLst/>
          </a:prstGeom>
          <a:noFill/>
          <a:ln/>
        </p:spPr>
        <p:txBody>
          <a:bodyPr wrap="squar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Memory Augmented Neural Networks:</a:t>
            </a:r>
            <a:endParaRPr lang="en-US" sz="2187" dirty="0"/>
          </a:p>
        </p:txBody>
      </p:sp>
      <p:sp>
        <p:nvSpPr>
          <p:cNvPr id="7" name="Text 4"/>
          <p:cNvSpPr/>
          <p:nvPr/>
        </p:nvSpPr>
        <p:spPr>
          <a:xfrm>
            <a:off x="2267783" y="3806071"/>
            <a:ext cx="470654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Integrating external memory into neural networks to improve their capacity.</a:t>
            </a:r>
            <a:endParaRPr lang="en-US" sz="1750" dirty="0"/>
          </a:p>
        </p:txBody>
      </p:sp>
      <p:sp>
        <p:nvSpPr>
          <p:cNvPr id="8" name="Shape 5"/>
          <p:cNvSpPr/>
          <p:nvPr/>
        </p:nvSpPr>
        <p:spPr>
          <a:xfrm>
            <a:off x="7426285" y="2659737"/>
            <a:ext cx="5166122" cy="2086928"/>
          </a:xfrm>
          <a:prstGeom prst="roundRect">
            <a:avLst>
              <a:gd name="adj" fmla="val 2629"/>
            </a:avLst>
          </a:prstGeom>
          <a:solidFill>
            <a:srgbClr val="3C136D"/>
          </a:solidFill>
          <a:ln w="7620">
            <a:solidFill>
              <a:srgbClr val="481782"/>
            </a:solidFill>
            <a:prstDash val="solid"/>
          </a:ln>
        </p:spPr>
        <p:txBody>
          <a:bodyPr/>
          <a:lstStyle/>
          <a:p>
            <a:endParaRPr lang="en-IN"/>
          </a:p>
        </p:txBody>
      </p:sp>
      <p:sp>
        <p:nvSpPr>
          <p:cNvPr id="9" name="Text 6"/>
          <p:cNvSpPr/>
          <p:nvPr/>
        </p:nvSpPr>
        <p:spPr>
          <a:xfrm>
            <a:off x="7656076" y="2889528"/>
            <a:ext cx="275082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Continual Learning:</a:t>
            </a:r>
            <a:endParaRPr lang="en-US" sz="2187" dirty="0"/>
          </a:p>
        </p:txBody>
      </p:sp>
      <p:sp>
        <p:nvSpPr>
          <p:cNvPr id="10" name="Text 7"/>
          <p:cNvSpPr/>
          <p:nvPr/>
        </p:nvSpPr>
        <p:spPr>
          <a:xfrm>
            <a:off x="7656076" y="3458885"/>
            <a:ext cx="470654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ability of a model to learn new tasks without forgetting previously learned ones.</a:t>
            </a:r>
            <a:endParaRPr lang="en-US" sz="1750" dirty="0"/>
          </a:p>
        </p:txBody>
      </p:sp>
      <p:sp>
        <p:nvSpPr>
          <p:cNvPr id="11" name="Shape 8"/>
          <p:cNvSpPr/>
          <p:nvPr/>
        </p:nvSpPr>
        <p:spPr>
          <a:xfrm>
            <a:off x="2037993" y="4968835"/>
            <a:ext cx="5166122" cy="1739741"/>
          </a:xfrm>
          <a:prstGeom prst="roundRect">
            <a:avLst>
              <a:gd name="adj" fmla="val 3154"/>
            </a:avLst>
          </a:prstGeom>
          <a:solidFill>
            <a:srgbClr val="3C136D"/>
          </a:solidFill>
          <a:ln w="7620">
            <a:solidFill>
              <a:srgbClr val="481782"/>
            </a:solidFill>
            <a:prstDash val="solid"/>
          </a:ln>
        </p:spPr>
        <p:txBody>
          <a:bodyPr/>
          <a:lstStyle/>
          <a:p>
            <a:endParaRPr lang="en-IN"/>
          </a:p>
        </p:txBody>
      </p:sp>
      <p:sp>
        <p:nvSpPr>
          <p:cNvPr id="12" name="Text 9"/>
          <p:cNvSpPr/>
          <p:nvPr/>
        </p:nvSpPr>
        <p:spPr>
          <a:xfrm>
            <a:off x="2267783" y="5198626"/>
            <a:ext cx="222194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Interpretability:</a:t>
            </a:r>
            <a:endParaRPr lang="en-US" sz="2187" dirty="0"/>
          </a:p>
        </p:txBody>
      </p:sp>
      <p:sp>
        <p:nvSpPr>
          <p:cNvPr id="13" name="Text 10"/>
          <p:cNvSpPr/>
          <p:nvPr/>
        </p:nvSpPr>
        <p:spPr>
          <a:xfrm>
            <a:off x="2267783" y="5767983"/>
            <a:ext cx="470654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Improving our understanding of the internal workings of neural networks.</a:t>
            </a:r>
            <a:endParaRPr lang="en-US" sz="1750" dirty="0"/>
          </a:p>
        </p:txBody>
      </p:sp>
      <p:sp>
        <p:nvSpPr>
          <p:cNvPr id="14" name="Shape 11"/>
          <p:cNvSpPr/>
          <p:nvPr/>
        </p:nvSpPr>
        <p:spPr>
          <a:xfrm>
            <a:off x="7426285" y="4968835"/>
            <a:ext cx="5166122" cy="1739741"/>
          </a:xfrm>
          <a:prstGeom prst="roundRect">
            <a:avLst>
              <a:gd name="adj" fmla="val 3154"/>
            </a:avLst>
          </a:prstGeom>
          <a:solidFill>
            <a:srgbClr val="3C136D"/>
          </a:solidFill>
          <a:ln w="7620">
            <a:solidFill>
              <a:srgbClr val="481782"/>
            </a:solidFill>
            <a:prstDash val="solid"/>
          </a:ln>
        </p:spPr>
        <p:txBody>
          <a:bodyPr/>
          <a:lstStyle/>
          <a:p>
            <a:endParaRPr lang="en-IN"/>
          </a:p>
        </p:txBody>
      </p:sp>
      <p:sp>
        <p:nvSpPr>
          <p:cNvPr id="15" name="Text 12"/>
          <p:cNvSpPr/>
          <p:nvPr/>
        </p:nvSpPr>
        <p:spPr>
          <a:xfrm>
            <a:off x="7656076" y="5198626"/>
            <a:ext cx="222194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Hybrid Models:</a:t>
            </a:r>
            <a:endParaRPr lang="en-US" sz="2187" dirty="0"/>
          </a:p>
        </p:txBody>
      </p:sp>
      <p:sp>
        <p:nvSpPr>
          <p:cNvPr id="16" name="Text 13"/>
          <p:cNvSpPr/>
          <p:nvPr/>
        </p:nvSpPr>
        <p:spPr>
          <a:xfrm>
            <a:off x="7656076" y="5767983"/>
            <a:ext cx="470654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Combining RNNs with other machine learning architectures for improved performance.</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Conclusion</a:t>
            </a:r>
            <a:endParaRPr lang="en-US" sz="4374" dirty="0"/>
          </a:p>
        </p:txBody>
      </p:sp>
      <p:sp>
        <p:nvSpPr>
          <p:cNvPr id="5" name="Text 2"/>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Recurrent Neural Networks are a versatile and powerful tool for natural language processing tasks. By understanding the underlying architecture and techniques for improving performance, we can solve increasingly complex problems and continue to push the boundaries of what is possible.</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6319599" y="1257181"/>
            <a:ext cx="7477601"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Vanishing and Exploding Gradient Problem</a:t>
            </a:r>
            <a:endParaRPr lang="en-US" sz="4374" dirty="0"/>
          </a:p>
        </p:txBody>
      </p:sp>
      <p:sp>
        <p:nvSpPr>
          <p:cNvPr id="5" name="Shape 2"/>
          <p:cNvSpPr/>
          <p:nvPr/>
        </p:nvSpPr>
        <p:spPr>
          <a:xfrm>
            <a:off x="6319599" y="3152775"/>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6" name="Text 3"/>
          <p:cNvSpPr/>
          <p:nvPr/>
        </p:nvSpPr>
        <p:spPr>
          <a:xfrm>
            <a:off x="6508552" y="3194447"/>
            <a:ext cx="12192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7" name="Text 4"/>
          <p:cNvSpPr/>
          <p:nvPr/>
        </p:nvSpPr>
        <p:spPr>
          <a:xfrm>
            <a:off x="7041713" y="3229094"/>
            <a:ext cx="275082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Vanishing Gradient:</a:t>
            </a:r>
            <a:endParaRPr lang="en-US" sz="2187" dirty="0"/>
          </a:p>
        </p:txBody>
      </p:sp>
      <p:sp>
        <p:nvSpPr>
          <p:cNvPr id="8" name="Text 5"/>
          <p:cNvSpPr/>
          <p:nvPr/>
        </p:nvSpPr>
        <p:spPr>
          <a:xfrm>
            <a:off x="7041713" y="3798451"/>
            <a:ext cx="290560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When the gradient becomes too small, the network may become unable to learn.</a:t>
            </a:r>
            <a:endParaRPr lang="en-US" sz="1750" dirty="0"/>
          </a:p>
        </p:txBody>
      </p:sp>
      <p:sp>
        <p:nvSpPr>
          <p:cNvPr id="9" name="Shape 6"/>
          <p:cNvSpPr/>
          <p:nvPr/>
        </p:nvSpPr>
        <p:spPr>
          <a:xfrm>
            <a:off x="10169485" y="3152775"/>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10" name="Text 7"/>
          <p:cNvSpPr/>
          <p:nvPr/>
        </p:nvSpPr>
        <p:spPr>
          <a:xfrm>
            <a:off x="10324148" y="3194447"/>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1" name="Text 8"/>
          <p:cNvSpPr/>
          <p:nvPr/>
        </p:nvSpPr>
        <p:spPr>
          <a:xfrm>
            <a:off x="10891599" y="3229094"/>
            <a:ext cx="276606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Exploding Gradient:</a:t>
            </a:r>
            <a:endParaRPr lang="en-US" sz="2187" dirty="0"/>
          </a:p>
        </p:txBody>
      </p:sp>
      <p:sp>
        <p:nvSpPr>
          <p:cNvPr id="12" name="Text 9"/>
          <p:cNvSpPr/>
          <p:nvPr/>
        </p:nvSpPr>
        <p:spPr>
          <a:xfrm>
            <a:off x="10891599" y="3798451"/>
            <a:ext cx="2905601"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When the gradient becomes too large, the network may become unstable and fail to converge.</a:t>
            </a:r>
            <a:endParaRPr lang="en-US" sz="1750" dirty="0"/>
          </a:p>
        </p:txBody>
      </p:sp>
      <p:sp>
        <p:nvSpPr>
          <p:cNvPr id="13" name="Shape 10"/>
          <p:cNvSpPr/>
          <p:nvPr/>
        </p:nvSpPr>
        <p:spPr>
          <a:xfrm>
            <a:off x="6319599" y="5615821"/>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14" name="Text 11"/>
          <p:cNvSpPr/>
          <p:nvPr/>
        </p:nvSpPr>
        <p:spPr>
          <a:xfrm>
            <a:off x="6474262" y="5657493"/>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15" name="Text 12"/>
          <p:cNvSpPr/>
          <p:nvPr/>
        </p:nvSpPr>
        <p:spPr>
          <a:xfrm>
            <a:off x="7041713" y="5692140"/>
            <a:ext cx="222194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Solutions:</a:t>
            </a:r>
            <a:endParaRPr lang="en-US" sz="2187" dirty="0"/>
          </a:p>
        </p:txBody>
      </p:sp>
      <p:sp>
        <p:nvSpPr>
          <p:cNvPr id="16" name="Text 13"/>
          <p:cNvSpPr/>
          <p:nvPr/>
        </p:nvSpPr>
        <p:spPr>
          <a:xfrm>
            <a:off x="7041713" y="6261497"/>
            <a:ext cx="6755487"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Techniques such as weight initialization, gradient clipping, and careful network architecture design can mitigate these issues.</a:t>
            </a:r>
            <a:endParaRPr lang="en-US" sz="1750" dirty="0"/>
          </a:p>
        </p:txBody>
      </p:sp>
      <p:pic>
        <p:nvPicPr>
          <p:cNvPr id="17"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314"/>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2397681" y="569357"/>
            <a:ext cx="9835039" cy="1294209"/>
          </a:xfrm>
          <a:prstGeom prst="rect">
            <a:avLst/>
          </a:prstGeom>
          <a:noFill/>
          <a:ln/>
        </p:spPr>
        <p:txBody>
          <a:bodyPr wrap="square" rtlCol="0" anchor="t"/>
          <a:lstStyle/>
          <a:p>
            <a:pPr marL="0" indent="0">
              <a:lnSpc>
                <a:spcPts val="5095"/>
              </a:lnSpc>
              <a:buNone/>
            </a:pPr>
            <a:r>
              <a:rPr lang="en-US" sz="4076" dirty="0">
                <a:solidFill>
                  <a:srgbClr val="F2F0F4"/>
                </a:solidFill>
                <a:latin typeface="Montserrat" pitchFamily="34" charset="0"/>
                <a:ea typeface="Montserrat" pitchFamily="34" charset="-122"/>
                <a:cs typeface="Montserrat" pitchFamily="34" charset="-120"/>
              </a:rPr>
              <a:t>Backpropagation Through Time (BPTT)</a:t>
            </a:r>
            <a:endParaRPr lang="en-US" sz="4076" dirty="0"/>
          </a:p>
        </p:txBody>
      </p:sp>
      <p:sp>
        <p:nvSpPr>
          <p:cNvPr id="5" name="Shape 2"/>
          <p:cNvSpPr/>
          <p:nvPr/>
        </p:nvSpPr>
        <p:spPr>
          <a:xfrm>
            <a:off x="2687598" y="2277666"/>
            <a:ext cx="41315" cy="5383292"/>
          </a:xfrm>
          <a:prstGeom prst="rect">
            <a:avLst/>
          </a:prstGeom>
          <a:solidFill>
            <a:srgbClr val="481782"/>
          </a:solidFill>
          <a:ln/>
        </p:spPr>
        <p:txBody>
          <a:bodyPr/>
          <a:lstStyle/>
          <a:p>
            <a:endParaRPr lang="en-IN"/>
          </a:p>
        </p:txBody>
      </p:sp>
      <p:sp>
        <p:nvSpPr>
          <p:cNvPr id="6" name="Shape 3"/>
          <p:cNvSpPr/>
          <p:nvPr/>
        </p:nvSpPr>
        <p:spPr>
          <a:xfrm>
            <a:off x="2941082" y="2651581"/>
            <a:ext cx="724614" cy="41315"/>
          </a:xfrm>
          <a:prstGeom prst="rect">
            <a:avLst/>
          </a:prstGeom>
          <a:solidFill>
            <a:srgbClr val="481782"/>
          </a:solidFill>
          <a:ln/>
        </p:spPr>
        <p:txBody>
          <a:bodyPr/>
          <a:lstStyle/>
          <a:p>
            <a:endParaRPr lang="en-IN"/>
          </a:p>
        </p:txBody>
      </p:sp>
      <p:sp>
        <p:nvSpPr>
          <p:cNvPr id="7" name="Shape 4"/>
          <p:cNvSpPr/>
          <p:nvPr/>
        </p:nvSpPr>
        <p:spPr>
          <a:xfrm>
            <a:off x="2475309" y="2439472"/>
            <a:ext cx="465773" cy="465773"/>
          </a:xfrm>
          <a:prstGeom prst="roundRect">
            <a:avLst>
              <a:gd name="adj" fmla="val 11779"/>
            </a:avLst>
          </a:prstGeom>
          <a:solidFill>
            <a:srgbClr val="3C136D"/>
          </a:solidFill>
          <a:ln w="7620">
            <a:solidFill>
              <a:srgbClr val="481782"/>
            </a:solidFill>
            <a:prstDash val="solid"/>
          </a:ln>
        </p:spPr>
        <p:txBody>
          <a:bodyPr/>
          <a:lstStyle/>
          <a:p>
            <a:endParaRPr lang="en-IN"/>
          </a:p>
        </p:txBody>
      </p:sp>
      <p:sp>
        <p:nvSpPr>
          <p:cNvPr id="8" name="Text 5"/>
          <p:cNvSpPr/>
          <p:nvPr/>
        </p:nvSpPr>
        <p:spPr>
          <a:xfrm>
            <a:off x="2651046" y="2478167"/>
            <a:ext cx="114300" cy="388263"/>
          </a:xfrm>
          <a:prstGeom prst="rect">
            <a:avLst/>
          </a:prstGeom>
          <a:noFill/>
          <a:ln/>
        </p:spPr>
        <p:txBody>
          <a:bodyPr wrap="none" rtlCol="0" anchor="t"/>
          <a:lstStyle/>
          <a:p>
            <a:pPr marL="0" indent="0" algn="ctr">
              <a:lnSpc>
                <a:spcPts val="3057"/>
              </a:lnSpc>
              <a:buNone/>
            </a:pPr>
            <a:r>
              <a:rPr lang="en-US" sz="2446" dirty="0">
                <a:solidFill>
                  <a:srgbClr val="DCD7E5"/>
                </a:solidFill>
                <a:latin typeface="Montserrat" pitchFamily="34" charset="0"/>
                <a:ea typeface="Montserrat" pitchFamily="34" charset="-122"/>
                <a:cs typeface="Montserrat" pitchFamily="34" charset="-120"/>
              </a:rPr>
              <a:t>1</a:t>
            </a:r>
            <a:endParaRPr lang="en-US" sz="2446" dirty="0"/>
          </a:p>
        </p:txBody>
      </p:sp>
      <p:sp>
        <p:nvSpPr>
          <p:cNvPr id="9" name="Text 6"/>
          <p:cNvSpPr/>
          <p:nvPr/>
        </p:nvSpPr>
        <p:spPr>
          <a:xfrm>
            <a:off x="3846909" y="2484715"/>
            <a:ext cx="2070497" cy="323493"/>
          </a:xfrm>
          <a:prstGeom prst="rect">
            <a:avLst/>
          </a:prstGeom>
          <a:noFill/>
          <a:ln/>
        </p:spPr>
        <p:txBody>
          <a:bodyPr wrap="none" rtlCol="0" anchor="t"/>
          <a:lstStyle/>
          <a:p>
            <a:pPr marL="0" indent="0" algn="l">
              <a:lnSpc>
                <a:spcPts val="2547"/>
              </a:lnSpc>
              <a:buNone/>
            </a:pPr>
            <a:r>
              <a:rPr lang="en-US" sz="2038" dirty="0">
                <a:solidFill>
                  <a:srgbClr val="DCD7E5"/>
                </a:solidFill>
                <a:latin typeface="Montserrat" pitchFamily="34" charset="0"/>
                <a:ea typeface="Montserrat" pitchFamily="34" charset="-122"/>
                <a:cs typeface="Montserrat" pitchFamily="34" charset="-120"/>
              </a:rPr>
              <a:t>Forward Pass:</a:t>
            </a:r>
            <a:endParaRPr lang="en-US" sz="2038" dirty="0"/>
          </a:p>
        </p:txBody>
      </p:sp>
      <p:sp>
        <p:nvSpPr>
          <p:cNvPr id="10" name="Text 7"/>
          <p:cNvSpPr/>
          <p:nvPr/>
        </p:nvSpPr>
        <p:spPr>
          <a:xfrm>
            <a:off x="3846909" y="3015258"/>
            <a:ext cx="8385810" cy="331232"/>
          </a:xfrm>
          <a:prstGeom prst="rect">
            <a:avLst/>
          </a:prstGeom>
          <a:noFill/>
          <a:ln/>
        </p:spPr>
        <p:txBody>
          <a:bodyPr wrap="none" rtlCol="0" anchor="t"/>
          <a:lstStyle/>
          <a:p>
            <a:pPr marL="0" indent="0" algn="l">
              <a:lnSpc>
                <a:spcPts val="2609"/>
              </a:lnSpc>
              <a:buNone/>
            </a:pPr>
            <a:r>
              <a:rPr lang="en-US" sz="1630" dirty="0">
                <a:solidFill>
                  <a:srgbClr val="DCD7E5"/>
                </a:solidFill>
                <a:latin typeface="Heebo" pitchFamily="34" charset="0"/>
                <a:ea typeface="Heebo" pitchFamily="34" charset="-122"/>
                <a:cs typeface="Heebo" pitchFamily="34" charset="-120"/>
              </a:rPr>
              <a:t>The input is fed through the network, producing an output.</a:t>
            </a:r>
            <a:endParaRPr lang="en-US" sz="1630" dirty="0"/>
          </a:p>
        </p:txBody>
      </p:sp>
      <p:sp>
        <p:nvSpPr>
          <p:cNvPr id="11" name="Shape 8"/>
          <p:cNvSpPr/>
          <p:nvPr/>
        </p:nvSpPr>
        <p:spPr>
          <a:xfrm>
            <a:off x="2941082" y="4515029"/>
            <a:ext cx="724614" cy="41315"/>
          </a:xfrm>
          <a:prstGeom prst="rect">
            <a:avLst/>
          </a:prstGeom>
          <a:solidFill>
            <a:srgbClr val="481782"/>
          </a:solidFill>
          <a:ln/>
        </p:spPr>
        <p:txBody>
          <a:bodyPr/>
          <a:lstStyle/>
          <a:p>
            <a:endParaRPr lang="en-IN"/>
          </a:p>
        </p:txBody>
      </p:sp>
      <p:sp>
        <p:nvSpPr>
          <p:cNvPr id="12" name="Shape 9"/>
          <p:cNvSpPr/>
          <p:nvPr/>
        </p:nvSpPr>
        <p:spPr>
          <a:xfrm>
            <a:off x="2475309" y="4302919"/>
            <a:ext cx="465773" cy="465773"/>
          </a:xfrm>
          <a:prstGeom prst="roundRect">
            <a:avLst>
              <a:gd name="adj" fmla="val 11779"/>
            </a:avLst>
          </a:prstGeom>
          <a:solidFill>
            <a:srgbClr val="3C136D"/>
          </a:solidFill>
          <a:ln w="7620">
            <a:solidFill>
              <a:srgbClr val="481782"/>
            </a:solidFill>
            <a:prstDash val="solid"/>
          </a:ln>
        </p:spPr>
        <p:txBody>
          <a:bodyPr/>
          <a:lstStyle/>
          <a:p>
            <a:endParaRPr lang="en-IN"/>
          </a:p>
        </p:txBody>
      </p:sp>
      <p:sp>
        <p:nvSpPr>
          <p:cNvPr id="13" name="Text 10"/>
          <p:cNvSpPr/>
          <p:nvPr/>
        </p:nvSpPr>
        <p:spPr>
          <a:xfrm>
            <a:off x="2620566" y="4341614"/>
            <a:ext cx="175260" cy="388263"/>
          </a:xfrm>
          <a:prstGeom prst="rect">
            <a:avLst/>
          </a:prstGeom>
          <a:noFill/>
          <a:ln/>
        </p:spPr>
        <p:txBody>
          <a:bodyPr wrap="none" rtlCol="0" anchor="t"/>
          <a:lstStyle/>
          <a:p>
            <a:pPr marL="0" indent="0" algn="ctr">
              <a:lnSpc>
                <a:spcPts val="3057"/>
              </a:lnSpc>
              <a:buNone/>
            </a:pPr>
            <a:r>
              <a:rPr lang="en-US" sz="2446" dirty="0">
                <a:solidFill>
                  <a:srgbClr val="DCD7E5"/>
                </a:solidFill>
                <a:latin typeface="Montserrat" pitchFamily="34" charset="0"/>
                <a:ea typeface="Montserrat" pitchFamily="34" charset="-122"/>
                <a:cs typeface="Montserrat" pitchFamily="34" charset="-120"/>
              </a:rPr>
              <a:t>2</a:t>
            </a:r>
            <a:endParaRPr lang="en-US" sz="2446" dirty="0"/>
          </a:p>
        </p:txBody>
      </p:sp>
      <p:sp>
        <p:nvSpPr>
          <p:cNvPr id="14" name="Text 11"/>
          <p:cNvSpPr/>
          <p:nvPr/>
        </p:nvSpPr>
        <p:spPr>
          <a:xfrm>
            <a:off x="3846909" y="4348162"/>
            <a:ext cx="2148840" cy="323493"/>
          </a:xfrm>
          <a:prstGeom prst="rect">
            <a:avLst/>
          </a:prstGeom>
          <a:noFill/>
          <a:ln/>
        </p:spPr>
        <p:txBody>
          <a:bodyPr wrap="none" rtlCol="0" anchor="t"/>
          <a:lstStyle/>
          <a:p>
            <a:pPr marL="0" indent="0" algn="l">
              <a:lnSpc>
                <a:spcPts val="2547"/>
              </a:lnSpc>
              <a:buNone/>
            </a:pPr>
            <a:r>
              <a:rPr lang="en-US" sz="2038" dirty="0">
                <a:solidFill>
                  <a:srgbClr val="DCD7E5"/>
                </a:solidFill>
                <a:latin typeface="Montserrat" pitchFamily="34" charset="0"/>
                <a:ea typeface="Montserrat" pitchFamily="34" charset="-122"/>
                <a:cs typeface="Montserrat" pitchFamily="34" charset="-120"/>
              </a:rPr>
              <a:t>Loss Calculation:</a:t>
            </a:r>
            <a:endParaRPr lang="en-US" sz="2038" dirty="0"/>
          </a:p>
        </p:txBody>
      </p:sp>
      <p:sp>
        <p:nvSpPr>
          <p:cNvPr id="15" name="Text 12"/>
          <p:cNvSpPr/>
          <p:nvPr/>
        </p:nvSpPr>
        <p:spPr>
          <a:xfrm>
            <a:off x="3846909" y="4878705"/>
            <a:ext cx="8385810" cy="331232"/>
          </a:xfrm>
          <a:prstGeom prst="rect">
            <a:avLst/>
          </a:prstGeom>
          <a:noFill/>
          <a:ln/>
        </p:spPr>
        <p:txBody>
          <a:bodyPr wrap="none" rtlCol="0" anchor="t"/>
          <a:lstStyle/>
          <a:p>
            <a:pPr marL="0" indent="0" algn="l">
              <a:lnSpc>
                <a:spcPts val="2609"/>
              </a:lnSpc>
              <a:buNone/>
            </a:pPr>
            <a:r>
              <a:rPr lang="en-US" sz="1630" dirty="0">
                <a:solidFill>
                  <a:srgbClr val="DCD7E5"/>
                </a:solidFill>
                <a:latin typeface="Heebo" pitchFamily="34" charset="0"/>
                <a:ea typeface="Heebo" pitchFamily="34" charset="-122"/>
                <a:cs typeface="Heebo" pitchFamily="34" charset="-120"/>
              </a:rPr>
              <a:t>The output is compared to the target and a loss function is calculated.</a:t>
            </a:r>
            <a:endParaRPr lang="en-US" sz="1630" dirty="0"/>
          </a:p>
        </p:txBody>
      </p:sp>
      <p:sp>
        <p:nvSpPr>
          <p:cNvPr id="16" name="Shape 13"/>
          <p:cNvSpPr/>
          <p:nvPr/>
        </p:nvSpPr>
        <p:spPr>
          <a:xfrm>
            <a:off x="2941082" y="6378476"/>
            <a:ext cx="724614" cy="41315"/>
          </a:xfrm>
          <a:prstGeom prst="rect">
            <a:avLst/>
          </a:prstGeom>
          <a:solidFill>
            <a:srgbClr val="481782"/>
          </a:solidFill>
          <a:ln/>
        </p:spPr>
        <p:txBody>
          <a:bodyPr/>
          <a:lstStyle/>
          <a:p>
            <a:endParaRPr lang="en-IN"/>
          </a:p>
        </p:txBody>
      </p:sp>
      <p:sp>
        <p:nvSpPr>
          <p:cNvPr id="17" name="Shape 14"/>
          <p:cNvSpPr/>
          <p:nvPr/>
        </p:nvSpPr>
        <p:spPr>
          <a:xfrm>
            <a:off x="2475309" y="6166366"/>
            <a:ext cx="465773" cy="465773"/>
          </a:xfrm>
          <a:prstGeom prst="roundRect">
            <a:avLst>
              <a:gd name="adj" fmla="val 11779"/>
            </a:avLst>
          </a:prstGeom>
          <a:solidFill>
            <a:srgbClr val="3C136D"/>
          </a:solidFill>
          <a:ln w="7620">
            <a:solidFill>
              <a:srgbClr val="481782"/>
            </a:solidFill>
            <a:prstDash val="solid"/>
          </a:ln>
        </p:spPr>
        <p:txBody>
          <a:bodyPr/>
          <a:lstStyle/>
          <a:p>
            <a:endParaRPr lang="en-IN"/>
          </a:p>
        </p:txBody>
      </p:sp>
      <p:sp>
        <p:nvSpPr>
          <p:cNvPr id="18" name="Text 15"/>
          <p:cNvSpPr/>
          <p:nvPr/>
        </p:nvSpPr>
        <p:spPr>
          <a:xfrm>
            <a:off x="2620566" y="6205061"/>
            <a:ext cx="175260" cy="388263"/>
          </a:xfrm>
          <a:prstGeom prst="rect">
            <a:avLst/>
          </a:prstGeom>
          <a:noFill/>
          <a:ln/>
        </p:spPr>
        <p:txBody>
          <a:bodyPr wrap="none" rtlCol="0" anchor="t"/>
          <a:lstStyle/>
          <a:p>
            <a:pPr marL="0" indent="0" algn="ctr">
              <a:lnSpc>
                <a:spcPts val="3057"/>
              </a:lnSpc>
              <a:buNone/>
            </a:pPr>
            <a:r>
              <a:rPr lang="en-US" sz="2446" dirty="0">
                <a:solidFill>
                  <a:srgbClr val="DCD7E5"/>
                </a:solidFill>
                <a:latin typeface="Montserrat" pitchFamily="34" charset="0"/>
                <a:ea typeface="Montserrat" pitchFamily="34" charset="-122"/>
                <a:cs typeface="Montserrat" pitchFamily="34" charset="-120"/>
              </a:rPr>
              <a:t>3</a:t>
            </a:r>
            <a:endParaRPr lang="en-US" sz="2446" dirty="0"/>
          </a:p>
        </p:txBody>
      </p:sp>
      <p:sp>
        <p:nvSpPr>
          <p:cNvPr id="19" name="Text 16"/>
          <p:cNvSpPr/>
          <p:nvPr/>
        </p:nvSpPr>
        <p:spPr>
          <a:xfrm>
            <a:off x="3846909" y="6211610"/>
            <a:ext cx="2070497" cy="323493"/>
          </a:xfrm>
          <a:prstGeom prst="rect">
            <a:avLst/>
          </a:prstGeom>
          <a:noFill/>
          <a:ln/>
        </p:spPr>
        <p:txBody>
          <a:bodyPr wrap="none" rtlCol="0" anchor="t"/>
          <a:lstStyle/>
          <a:p>
            <a:pPr marL="0" indent="0" algn="l">
              <a:lnSpc>
                <a:spcPts val="2547"/>
              </a:lnSpc>
              <a:buNone/>
            </a:pPr>
            <a:r>
              <a:rPr lang="en-US" sz="2038" dirty="0">
                <a:solidFill>
                  <a:srgbClr val="DCD7E5"/>
                </a:solidFill>
                <a:latin typeface="Montserrat" pitchFamily="34" charset="0"/>
                <a:ea typeface="Montserrat" pitchFamily="34" charset="-122"/>
                <a:cs typeface="Montserrat" pitchFamily="34" charset="-120"/>
              </a:rPr>
              <a:t>Backward Pass:</a:t>
            </a:r>
            <a:endParaRPr lang="en-US" sz="2038" dirty="0"/>
          </a:p>
        </p:txBody>
      </p:sp>
      <p:sp>
        <p:nvSpPr>
          <p:cNvPr id="20" name="Text 17"/>
          <p:cNvSpPr/>
          <p:nvPr/>
        </p:nvSpPr>
        <p:spPr>
          <a:xfrm>
            <a:off x="3846909" y="6742152"/>
            <a:ext cx="8385810" cy="662464"/>
          </a:xfrm>
          <a:prstGeom prst="rect">
            <a:avLst/>
          </a:prstGeom>
          <a:noFill/>
          <a:ln/>
        </p:spPr>
        <p:txBody>
          <a:bodyPr wrap="square" rtlCol="0" anchor="t"/>
          <a:lstStyle/>
          <a:p>
            <a:pPr marL="0" indent="0" algn="l">
              <a:lnSpc>
                <a:spcPts val="2609"/>
              </a:lnSpc>
              <a:buNone/>
            </a:pPr>
            <a:r>
              <a:rPr lang="en-US" sz="1630" dirty="0">
                <a:solidFill>
                  <a:srgbClr val="DCD7E5"/>
                </a:solidFill>
                <a:latin typeface="Heebo" pitchFamily="34" charset="0"/>
                <a:ea typeface="Heebo" pitchFamily="34" charset="-122"/>
                <a:cs typeface="Heebo" pitchFamily="34" charset="-120"/>
              </a:rPr>
              <a:t>The derivatives of the loss are propagated backwards through the network using the chain rule.</a:t>
            </a:r>
            <a:endParaRPr lang="en-US" sz="163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2037993" y="1694617"/>
            <a:ext cx="786384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Applications of RNNs in NLP</a:t>
            </a:r>
            <a:endParaRPr lang="en-US" sz="4374" dirty="0"/>
          </a:p>
        </p:txBody>
      </p:sp>
      <p:sp>
        <p:nvSpPr>
          <p:cNvPr id="5" name="Shape 2"/>
          <p:cNvSpPr/>
          <p:nvPr/>
        </p:nvSpPr>
        <p:spPr>
          <a:xfrm>
            <a:off x="2037993" y="2833330"/>
            <a:ext cx="5166122" cy="1739741"/>
          </a:xfrm>
          <a:prstGeom prst="roundRect">
            <a:avLst>
              <a:gd name="adj" fmla="val 3154"/>
            </a:avLst>
          </a:prstGeom>
          <a:solidFill>
            <a:srgbClr val="3C136D"/>
          </a:solidFill>
          <a:ln w="7620">
            <a:solidFill>
              <a:srgbClr val="481782"/>
            </a:solidFill>
            <a:prstDash val="solid"/>
          </a:ln>
        </p:spPr>
        <p:txBody>
          <a:bodyPr/>
          <a:lstStyle/>
          <a:p>
            <a:endParaRPr lang="en-IN"/>
          </a:p>
        </p:txBody>
      </p:sp>
      <p:sp>
        <p:nvSpPr>
          <p:cNvPr id="6" name="Text 3"/>
          <p:cNvSpPr/>
          <p:nvPr/>
        </p:nvSpPr>
        <p:spPr>
          <a:xfrm>
            <a:off x="2267783" y="3063121"/>
            <a:ext cx="288798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Language Modeling:</a:t>
            </a:r>
            <a:endParaRPr lang="en-US" sz="2187" dirty="0"/>
          </a:p>
        </p:txBody>
      </p:sp>
      <p:sp>
        <p:nvSpPr>
          <p:cNvPr id="7" name="Text 4"/>
          <p:cNvSpPr/>
          <p:nvPr/>
        </p:nvSpPr>
        <p:spPr>
          <a:xfrm>
            <a:off x="2267783" y="3632478"/>
            <a:ext cx="470654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Predicting the likelihood of the next word in a sequence.</a:t>
            </a:r>
            <a:endParaRPr lang="en-US" sz="1750" dirty="0"/>
          </a:p>
        </p:txBody>
      </p:sp>
      <p:sp>
        <p:nvSpPr>
          <p:cNvPr id="8" name="Shape 5"/>
          <p:cNvSpPr/>
          <p:nvPr/>
        </p:nvSpPr>
        <p:spPr>
          <a:xfrm>
            <a:off x="7426285" y="2833330"/>
            <a:ext cx="5166122" cy="1739741"/>
          </a:xfrm>
          <a:prstGeom prst="roundRect">
            <a:avLst>
              <a:gd name="adj" fmla="val 3154"/>
            </a:avLst>
          </a:prstGeom>
          <a:solidFill>
            <a:srgbClr val="3C136D"/>
          </a:solidFill>
          <a:ln w="7620">
            <a:solidFill>
              <a:srgbClr val="481782"/>
            </a:solidFill>
            <a:prstDash val="solid"/>
          </a:ln>
        </p:spPr>
        <p:txBody>
          <a:bodyPr/>
          <a:lstStyle/>
          <a:p>
            <a:endParaRPr lang="en-IN"/>
          </a:p>
        </p:txBody>
      </p:sp>
      <p:sp>
        <p:nvSpPr>
          <p:cNvPr id="9" name="Text 6"/>
          <p:cNvSpPr/>
          <p:nvPr/>
        </p:nvSpPr>
        <p:spPr>
          <a:xfrm>
            <a:off x="7656076" y="3063121"/>
            <a:ext cx="290322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Machine Translation:</a:t>
            </a:r>
            <a:endParaRPr lang="en-US" sz="2187" dirty="0"/>
          </a:p>
        </p:txBody>
      </p:sp>
      <p:sp>
        <p:nvSpPr>
          <p:cNvPr id="10" name="Text 7"/>
          <p:cNvSpPr/>
          <p:nvPr/>
        </p:nvSpPr>
        <p:spPr>
          <a:xfrm>
            <a:off x="7656076" y="3632478"/>
            <a:ext cx="4706541"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Translating text from one language to another.</a:t>
            </a:r>
            <a:endParaRPr lang="en-US" sz="1750" dirty="0"/>
          </a:p>
        </p:txBody>
      </p:sp>
      <p:sp>
        <p:nvSpPr>
          <p:cNvPr id="11" name="Shape 8"/>
          <p:cNvSpPr/>
          <p:nvPr/>
        </p:nvSpPr>
        <p:spPr>
          <a:xfrm>
            <a:off x="2037993" y="4795242"/>
            <a:ext cx="5166122" cy="1739741"/>
          </a:xfrm>
          <a:prstGeom prst="roundRect">
            <a:avLst>
              <a:gd name="adj" fmla="val 3154"/>
            </a:avLst>
          </a:prstGeom>
          <a:solidFill>
            <a:srgbClr val="3C136D"/>
          </a:solidFill>
          <a:ln w="7620">
            <a:solidFill>
              <a:srgbClr val="481782"/>
            </a:solidFill>
            <a:prstDash val="solid"/>
          </a:ln>
        </p:spPr>
        <p:txBody>
          <a:bodyPr/>
          <a:lstStyle/>
          <a:p>
            <a:endParaRPr lang="en-IN"/>
          </a:p>
        </p:txBody>
      </p:sp>
      <p:sp>
        <p:nvSpPr>
          <p:cNvPr id="12" name="Text 9"/>
          <p:cNvSpPr/>
          <p:nvPr/>
        </p:nvSpPr>
        <p:spPr>
          <a:xfrm>
            <a:off x="2267783" y="5025033"/>
            <a:ext cx="381000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Named Entity Recognition:</a:t>
            </a:r>
            <a:endParaRPr lang="en-US" sz="2187" dirty="0"/>
          </a:p>
        </p:txBody>
      </p:sp>
      <p:sp>
        <p:nvSpPr>
          <p:cNvPr id="13" name="Text 10"/>
          <p:cNvSpPr/>
          <p:nvPr/>
        </p:nvSpPr>
        <p:spPr>
          <a:xfrm>
            <a:off x="2267783" y="5594390"/>
            <a:ext cx="470654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Identifying named entities such as people, places, and organizations in text.</a:t>
            </a:r>
            <a:endParaRPr lang="en-US" sz="1750" dirty="0"/>
          </a:p>
        </p:txBody>
      </p:sp>
      <p:sp>
        <p:nvSpPr>
          <p:cNvPr id="14" name="Shape 11"/>
          <p:cNvSpPr/>
          <p:nvPr/>
        </p:nvSpPr>
        <p:spPr>
          <a:xfrm>
            <a:off x="7426285" y="4795242"/>
            <a:ext cx="5166122" cy="1739741"/>
          </a:xfrm>
          <a:prstGeom prst="roundRect">
            <a:avLst>
              <a:gd name="adj" fmla="val 3154"/>
            </a:avLst>
          </a:prstGeom>
          <a:solidFill>
            <a:srgbClr val="3C136D"/>
          </a:solidFill>
          <a:ln w="7620">
            <a:solidFill>
              <a:srgbClr val="481782"/>
            </a:solidFill>
            <a:prstDash val="solid"/>
          </a:ln>
        </p:spPr>
        <p:txBody>
          <a:bodyPr/>
          <a:lstStyle/>
          <a:p>
            <a:endParaRPr lang="en-IN"/>
          </a:p>
        </p:txBody>
      </p:sp>
      <p:sp>
        <p:nvSpPr>
          <p:cNvPr id="15" name="Text 12"/>
          <p:cNvSpPr/>
          <p:nvPr/>
        </p:nvSpPr>
        <p:spPr>
          <a:xfrm>
            <a:off x="7656076" y="5025033"/>
            <a:ext cx="275844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Sentiment Analysis:</a:t>
            </a:r>
            <a:endParaRPr lang="en-US" sz="2187" dirty="0"/>
          </a:p>
        </p:txBody>
      </p:sp>
      <p:sp>
        <p:nvSpPr>
          <p:cNvPr id="16" name="Text 13"/>
          <p:cNvSpPr/>
          <p:nvPr/>
        </p:nvSpPr>
        <p:spPr>
          <a:xfrm>
            <a:off x="7656076" y="5594390"/>
            <a:ext cx="470654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Determining the sentiment expressed in a piece of text.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833199" y="905947"/>
            <a:ext cx="7477601"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Challenges and Limitations</a:t>
            </a:r>
            <a:endParaRPr lang="en-US" sz="4374" dirty="0"/>
          </a:p>
        </p:txBody>
      </p:sp>
      <p:sp>
        <p:nvSpPr>
          <p:cNvPr id="5" name="Shape 2"/>
          <p:cNvSpPr/>
          <p:nvPr/>
        </p:nvSpPr>
        <p:spPr>
          <a:xfrm>
            <a:off x="833199" y="2801541"/>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6" name="Text 3"/>
          <p:cNvSpPr/>
          <p:nvPr/>
        </p:nvSpPr>
        <p:spPr>
          <a:xfrm>
            <a:off x="1022152" y="2843213"/>
            <a:ext cx="12192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7" name="Text 4"/>
          <p:cNvSpPr/>
          <p:nvPr/>
        </p:nvSpPr>
        <p:spPr>
          <a:xfrm>
            <a:off x="1555313" y="2877860"/>
            <a:ext cx="2905601" cy="694373"/>
          </a:xfrm>
          <a:prstGeom prst="rect">
            <a:avLst/>
          </a:prstGeom>
          <a:noFill/>
          <a:ln/>
        </p:spPr>
        <p:txBody>
          <a:bodyPr wrap="squar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Capturing Long-Term Dependencies:</a:t>
            </a:r>
            <a:endParaRPr lang="en-US" sz="2187" dirty="0"/>
          </a:p>
        </p:txBody>
      </p:sp>
      <p:sp>
        <p:nvSpPr>
          <p:cNvPr id="8" name="Text 5"/>
          <p:cNvSpPr/>
          <p:nvPr/>
        </p:nvSpPr>
        <p:spPr>
          <a:xfrm>
            <a:off x="1555313" y="3794403"/>
            <a:ext cx="2905601"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Vanishing gradients can make it difficult for RNNs to capture long-term dependencies.</a:t>
            </a:r>
            <a:endParaRPr lang="en-US" sz="1750" dirty="0"/>
          </a:p>
        </p:txBody>
      </p:sp>
      <p:sp>
        <p:nvSpPr>
          <p:cNvPr id="9" name="Shape 6"/>
          <p:cNvSpPr/>
          <p:nvPr/>
        </p:nvSpPr>
        <p:spPr>
          <a:xfrm>
            <a:off x="4683085" y="2801541"/>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10" name="Text 7"/>
          <p:cNvSpPr/>
          <p:nvPr/>
        </p:nvSpPr>
        <p:spPr>
          <a:xfrm>
            <a:off x="4837748" y="2843213"/>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1" name="Text 8"/>
          <p:cNvSpPr/>
          <p:nvPr/>
        </p:nvSpPr>
        <p:spPr>
          <a:xfrm>
            <a:off x="5405199" y="2877860"/>
            <a:ext cx="2905601" cy="694373"/>
          </a:xfrm>
          <a:prstGeom prst="rect">
            <a:avLst/>
          </a:prstGeom>
          <a:noFill/>
          <a:ln/>
        </p:spPr>
        <p:txBody>
          <a:bodyPr wrap="squar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Training on Large Datasets:</a:t>
            </a:r>
            <a:endParaRPr lang="en-US" sz="2187" dirty="0"/>
          </a:p>
        </p:txBody>
      </p:sp>
      <p:sp>
        <p:nvSpPr>
          <p:cNvPr id="12" name="Text 9"/>
          <p:cNvSpPr/>
          <p:nvPr/>
        </p:nvSpPr>
        <p:spPr>
          <a:xfrm>
            <a:off x="5405199" y="3794403"/>
            <a:ext cx="2905601"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RNNs require large amounts of data to train effectively, which can be time-consuming and resource-intensive.</a:t>
            </a:r>
            <a:endParaRPr lang="en-US" sz="1750" dirty="0"/>
          </a:p>
        </p:txBody>
      </p:sp>
      <p:sp>
        <p:nvSpPr>
          <p:cNvPr id="13" name="Shape 10"/>
          <p:cNvSpPr/>
          <p:nvPr/>
        </p:nvSpPr>
        <p:spPr>
          <a:xfrm>
            <a:off x="833199" y="5967174"/>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14" name="Text 11"/>
          <p:cNvSpPr/>
          <p:nvPr/>
        </p:nvSpPr>
        <p:spPr>
          <a:xfrm>
            <a:off x="987862" y="6008846"/>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15" name="Text 12"/>
          <p:cNvSpPr/>
          <p:nvPr/>
        </p:nvSpPr>
        <p:spPr>
          <a:xfrm>
            <a:off x="1555313" y="6043493"/>
            <a:ext cx="222194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Generalization:</a:t>
            </a:r>
            <a:endParaRPr lang="en-US" sz="2187" dirty="0"/>
          </a:p>
        </p:txBody>
      </p:sp>
      <p:sp>
        <p:nvSpPr>
          <p:cNvPr id="16" name="Text 13"/>
          <p:cNvSpPr/>
          <p:nvPr/>
        </p:nvSpPr>
        <p:spPr>
          <a:xfrm>
            <a:off x="1555313" y="6612850"/>
            <a:ext cx="6755487"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RNNs may struggle to generalize to new examples outside of the training data distribution.</a:t>
            </a:r>
            <a:endParaRPr lang="en-US" sz="1750" dirty="0"/>
          </a:p>
        </p:txBody>
      </p:sp>
      <p:pic>
        <p:nvPicPr>
          <p:cNvPr id="17"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2037993" y="2329220"/>
            <a:ext cx="957072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Improving RNNs: LSTMs and GRUs</a:t>
            </a:r>
            <a:endParaRPr lang="en-US" sz="4374" dirty="0"/>
          </a:p>
        </p:txBody>
      </p:sp>
      <p:sp>
        <p:nvSpPr>
          <p:cNvPr id="5" name="Text 2"/>
          <p:cNvSpPr/>
          <p:nvPr/>
        </p:nvSpPr>
        <p:spPr>
          <a:xfrm>
            <a:off x="2037993" y="3579019"/>
            <a:ext cx="5006221" cy="832961"/>
          </a:xfrm>
          <a:prstGeom prst="rect">
            <a:avLst/>
          </a:prstGeom>
          <a:noFill/>
          <a:ln/>
        </p:spPr>
        <p:txBody>
          <a:bodyPr wrap="square" rtlCol="0" anchor="t"/>
          <a:lstStyle/>
          <a:p>
            <a:pPr marL="0" indent="0">
              <a:lnSpc>
                <a:spcPts val="3281"/>
              </a:lnSpc>
              <a:buNone/>
            </a:pPr>
            <a:r>
              <a:rPr lang="en-US" sz="2624" dirty="0">
                <a:solidFill>
                  <a:srgbClr val="F2F0F4"/>
                </a:solidFill>
                <a:latin typeface="Montserrat" pitchFamily="34" charset="0"/>
                <a:ea typeface="Montserrat" pitchFamily="34" charset="-122"/>
                <a:cs typeface="Montserrat" pitchFamily="34" charset="-120"/>
              </a:rPr>
              <a:t>Long Short-Term Memory (LSTM)</a:t>
            </a:r>
            <a:endParaRPr lang="en-US" sz="2624" dirty="0"/>
          </a:p>
        </p:txBody>
      </p:sp>
      <p:sp>
        <p:nvSpPr>
          <p:cNvPr id="6" name="Text 3"/>
          <p:cNvSpPr/>
          <p:nvPr/>
        </p:nvSpPr>
        <p:spPr>
          <a:xfrm>
            <a:off x="2037993" y="4634151"/>
            <a:ext cx="500622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LSTMs use a memory cell that can selectively forget or store information, allowing them to capture longer-term dependencies.</a:t>
            </a:r>
            <a:endParaRPr lang="en-US" sz="1750" dirty="0"/>
          </a:p>
        </p:txBody>
      </p:sp>
      <p:sp>
        <p:nvSpPr>
          <p:cNvPr id="7" name="Text 4"/>
          <p:cNvSpPr/>
          <p:nvPr/>
        </p:nvSpPr>
        <p:spPr>
          <a:xfrm>
            <a:off x="7593806" y="3579019"/>
            <a:ext cx="4655820" cy="416481"/>
          </a:xfrm>
          <a:prstGeom prst="rect">
            <a:avLst/>
          </a:prstGeom>
          <a:noFill/>
          <a:ln/>
        </p:spPr>
        <p:txBody>
          <a:bodyPr wrap="none" rtlCol="0" anchor="t"/>
          <a:lstStyle/>
          <a:p>
            <a:pPr marL="0" indent="0">
              <a:lnSpc>
                <a:spcPts val="3281"/>
              </a:lnSpc>
              <a:buNone/>
            </a:pPr>
            <a:r>
              <a:rPr lang="en-US" sz="2624" dirty="0">
                <a:solidFill>
                  <a:srgbClr val="F2F0F4"/>
                </a:solidFill>
                <a:latin typeface="Montserrat" pitchFamily="34" charset="0"/>
                <a:ea typeface="Montserrat" pitchFamily="34" charset="-122"/>
                <a:cs typeface="Montserrat" pitchFamily="34" charset="-120"/>
              </a:rPr>
              <a:t>Gated Recurrent Unit (GRU)</a:t>
            </a:r>
            <a:endParaRPr lang="en-US" sz="2624" dirty="0"/>
          </a:p>
        </p:txBody>
      </p:sp>
      <p:sp>
        <p:nvSpPr>
          <p:cNvPr id="8" name="Text 5"/>
          <p:cNvSpPr/>
          <p:nvPr/>
        </p:nvSpPr>
        <p:spPr>
          <a:xfrm>
            <a:off x="7593806" y="4217670"/>
            <a:ext cx="500622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GRUs simplify the LSTM architecture while still incorporating gating mechanisms to selectively update or pass on information.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2037993" y="1392555"/>
            <a:ext cx="526542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Bidirectional RNNs</a:t>
            </a:r>
            <a:endParaRPr lang="en-US" sz="4374" dirty="0"/>
          </a:p>
        </p:txBody>
      </p:sp>
      <p:pic>
        <p:nvPicPr>
          <p:cNvPr id="5" name="Image 1" descr="preencoded.png"/>
          <p:cNvPicPr>
            <a:picLocks noChangeAspect="1"/>
          </p:cNvPicPr>
          <p:nvPr/>
        </p:nvPicPr>
        <p:blipFill>
          <a:blip r:embed="rId4"/>
          <a:stretch>
            <a:fillRect/>
          </a:stretch>
        </p:blipFill>
        <p:spPr>
          <a:xfrm>
            <a:off x="2037993" y="2531269"/>
            <a:ext cx="3295888" cy="2036921"/>
          </a:xfrm>
          <a:prstGeom prst="rect">
            <a:avLst/>
          </a:prstGeom>
        </p:spPr>
      </p:pic>
      <p:sp>
        <p:nvSpPr>
          <p:cNvPr id="6" name="Text 2"/>
          <p:cNvSpPr/>
          <p:nvPr/>
        </p:nvSpPr>
        <p:spPr>
          <a:xfrm>
            <a:off x="2037993" y="4845844"/>
            <a:ext cx="2221944" cy="347186"/>
          </a:xfrm>
          <a:prstGeom prst="rect">
            <a:avLst/>
          </a:prstGeom>
          <a:noFill/>
          <a:ln/>
        </p:spPr>
        <p:txBody>
          <a:bodyPr wrap="none" rtlCol="0" anchor="t"/>
          <a:lstStyle/>
          <a:p>
            <a:pPr marL="0" indent="0" algn="l">
              <a:lnSpc>
                <a:spcPts val="2734"/>
              </a:lnSpc>
              <a:buNone/>
            </a:pPr>
            <a:r>
              <a:rPr lang="en-US" sz="2187" dirty="0">
                <a:solidFill>
                  <a:srgbClr val="F2F0F4"/>
                </a:solidFill>
                <a:latin typeface="Montserrat" pitchFamily="34" charset="0"/>
                <a:ea typeface="Montserrat" pitchFamily="34" charset="-122"/>
                <a:cs typeface="Montserrat" pitchFamily="34" charset="-120"/>
              </a:rPr>
              <a:t>Forward RNN:</a:t>
            </a:r>
            <a:endParaRPr lang="en-US" sz="2187" dirty="0"/>
          </a:p>
        </p:txBody>
      </p:sp>
      <p:sp>
        <p:nvSpPr>
          <p:cNvPr id="7" name="Text 3"/>
          <p:cNvSpPr/>
          <p:nvPr/>
        </p:nvSpPr>
        <p:spPr>
          <a:xfrm>
            <a:off x="2037993" y="5415201"/>
            <a:ext cx="3295888" cy="710803"/>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The input is processed sequentially from start to finish.</a:t>
            </a:r>
            <a:endParaRPr lang="en-US" sz="1750" dirty="0"/>
          </a:p>
        </p:txBody>
      </p:sp>
      <p:pic>
        <p:nvPicPr>
          <p:cNvPr id="8" name="Image 2" descr="preencoded.png"/>
          <p:cNvPicPr>
            <a:picLocks noChangeAspect="1"/>
          </p:cNvPicPr>
          <p:nvPr/>
        </p:nvPicPr>
        <p:blipFill>
          <a:blip r:embed="rId5"/>
          <a:stretch>
            <a:fillRect/>
          </a:stretch>
        </p:blipFill>
        <p:spPr>
          <a:xfrm>
            <a:off x="5667137" y="2531269"/>
            <a:ext cx="3296007" cy="2037040"/>
          </a:xfrm>
          <a:prstGeom prst="rect">
            <a:avLst/>
          </a:prstGeom>
        </p:spPr>
      </p:pic>
      <p:sp>
        <p:nvSpPr>
          <p:cNvPr id="9" name="Text 4"/>
          <p:cNvSpPr/>
          <p:nvPr/>
        </p:nvSpPr>
        <p:spPr>
          <a:xfrm>
            <a:off x="5667137" y="4845963"/>
            <a:ext cx="2221944" cy="347186"/>
          </a:xfrm>
          <a:prstGeom prst="rect">
            <a:avLst/>
          </a:prstGeom>
          <a:noFill/>
          <a:ln/>
        </p:spPr>
        <p:txBody>
          <a:bodyPr wrap="none" rtlCol="0" anchor="t"/>
          <a:lstStyle/>
          <a:p>
            <a:pPr marL="0" indent="0" algn="l">
              <a:lnSpc>
                <a:spcPts val="2734"/>
              </a:lnSpc>
              <a:buNone/>
            </a:pPr>
            <a:r>
              <a:rPr lang="en-US" sz="2187" dirty="0">
                <a:solidFill>
                  <a:srgbClr val="F2F0F4"/>
                </a:solidFill>
                <a:latin typeface="Montserrat" pitchFamily="34" charset="0"/>
                <a:ea typeface="Montserrat" pitchFamily="34" charset="-122"/>
                <a:cs typeface="Montserrat" pitchFamily="34" charset="-120"/>
              </a:rPr>
              <a:t>Backward RNN:</a:t>
            </a:r>
            <a:endParaRPr lang="en-US" sz="2187" dirty="0"/>
          </a:p>
        </p:txBody>
      </p:sp>
      <p:sp>
        <p:nvSpPr>
          <p:cNvPr id="10" name="Text 5"/>
          <p:cNvSpPr/>
          <p:nvPr/>
        </p:nvSpPr>
        <p:spPr>
          <a:xfrm>
            <a:off x="5667137" y="5415320"/>
            <a:ext cx="3296007" cy="710803"/>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The input is processed sequentially from end to start.</a:t>
            </a:r>
            <a:endParaRPr lang="en-US" sz="1750" dirty="0"/>
          </a:p>
        </p:txBody>
      </p:sp>
      <p:pic>
        <p:nvPicPr>
          <p:cNvPr id="11" name="Image 3" descr="preencoded.png"/>
          <p:cNvPicPr>
            <a:picLocks noChangeAspect="1"/>
          </p:cNvPicPr>
          <p:nvPr/>
        </p:nvPicPr>
        <p:blipFill>
          <a:blip r:embed="rId6"/>
          <a:stretch>
            <a:fillRect/>
          </a:stretch>
        </p:blipFill>
        <p:spPr>
          <a:xfrm>
            <a:off x="9296400" y="2531269"/>
            <a:ext cx="3296007" cy="2037040"/>
          </a:xfrm>
          <a:prstGeom prst="rect">
            <a:avLst/>
          </a:prstGeom>
        </p:spPr>
      </p:pic>
      <p:sp>
        <p:nvSpPr>
          <p:cNvPr id="12" name="Text 6"/>
          <p:cNvSpPr/>
          <p:nvPr/>
        </p:nvSpPr>
        <p:spPr>
          <a:xfrm>
            <a:off x="9296400" y="4845963"/>
            <a:ext cx="2221944" cy="347186"/>
          </a:xfrm>
          <a:prstGeom prst="rect">
            <a:avLst/>
          </a:prstGeom>
          <a:noFill/>
          <a:ln/>
        </p:spPr>
        <p:txBody>
          <a:bodyPr wrap="none" rtlCol="0" anchor="t"/>
          <a:lstStyle/>
          <a:p>
            <a:pPr marL="0" indent="0" algn="l">
              <a:lnSpc>
                <a:spcPts val="2734"/>
              </a:lnSpc>
              <a:buNone/>
            </a:pPr>
            <a:r>
              <a:rPr lang="en-US" sz="2187" dirty="0">
                <a:solidFill>
                  <a:srgbClr val="F2F0F4"/>
                </a:solidFill>
                <a:latin typeface="Montserrat" pitchFamily="34" charset="0"/>
                <a:ea typeface="Montserrat" pitchFamily="34" charset="-122"/>
                <a:cs typeface="Montserrat" pitchFamily="34" charset="-120"/>
              </a:rPr>
              <a:t>Concatenation:</a:t>
            </a:r>
            <a:endParaRPr lang="en-US" sz="2187" dirty="0"/>
          </a:p>
        </p:txBody>
      </p:sp>
      <p:sp>
        <p:nvSpPr>
          <p:cNvPr id="13" name="Text 7"/>
          <p:cNvSpPr/>
          <p:nvPr/>
        </p:nvSpPr>
        <p:spPr>
          <a:xfrm>
            <a:off x="9296400" y="5415320"/>
            <a:ext cx="3296007"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The outputs of the forward and backward RNNs are concatenated to form the final output.</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833199" y="1257181"/>
            <a:ext cx="7477601"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Deep RNNs and Stacking Layers</a:t>
            </a:r>
            <a:endParaRPr lang="en-US" sz="4374" dirty="0"/>
          </a:p>
        </p:txBody>
      </p:sp>
      <p:sp>
        <p:nvSpPr>
          <p:cNvPr id="5" name="Shape 2"/>
          <p:cNvSpPr/>
          <p:nvPr/>
        </p:nvSpPr>
        <p:spPr>
          <a:xfrm>
            <a:off x="833199" y="3152775"/>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6" name="Text 3"/>
          <p:cNvSpPr/>
          <p:nvPr/>
        </p:nvSpPr>
        <p:spPr>
          <a:xfrm>
            <a:off x="1022152" y="3194447"/>
            <a:ext cx="12192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7" name="Text 4"/>
          <p:cNvSpPr/>
          <p:nvPr/>
        </p:nvSpPr>
        <p:spPr>
          <a:xfrm>
            <a:off x="1555313" y="3229094"/>
            <a:ext cx="226314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Stacking Layers:</a:t>
            </a:r>
            <a:endParaRPr lang="en-US" sz="2187" dirty="0"/>
          </a:p>
        </p:txBody>
      </p:sp>
      <p:sp>
        <p:nvSpPr>
          <p:cNvPr id="8" name="Text 5"/>
          <p:cNvSpPr/>
          <p:nvPr/>
        </p:nvSpPr>
        <p:spPr>
          <a:xfrm>
            <a:off x="1555313" y="3798451"/>
            <a:ext cx="290560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Multiple RNN layers can be stacked to create a deeper network.</a:t>
            </a:r>
            <a:endParaRPr lang="en-US" sz="1750" dirty="0"/>
          </a:p>
        </p:txBody>
      </p:sp>
      <p:sp>
        <p:nvSpPr>
          <p:cNvPr id="9" name="Shape 6"/>
          <p:cNvSpPr/>
          <p:nvPr/>
        </p:nvSpPr>
        <p:spPr>
          <a:xfrm>
            <a:off x="4683085" y="3152775"/>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10" name="Text 7"/>
          <p:cNvSpPr/>
          <p:nvPr/>
        </p:nvSpPr>
        <p:spPr>
          <a:xfrm>
            <a:off x="4837748" y="3194447"/>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1" name="Text 8"/>
          <p:cNvSpPr/>
          <p:nvPr/>
        </p:nvSpPr>
        <p:spPr>
          <a:xfrm>
            <a:off x="5405199" y="3229094"/>
            <a:ext cx="222194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Deep RNNs:</a:t>
            </a:r>
            <a:endParaRPr lang="en-US" sz="2187" dirty="0"/>
          </a:p>
        </p:txBody>
      </p:sp>
      <p:sp>
        <p:nvSpPr>
          <p:cNvPr id="12" name="Text 9"/>
          <p:cNvSpPr/>
          <p:nvPr/>
        </p:nvSpPr>
        <p:spPr>
          <a:xfrm>
            <a:off x="5405199" y="3798451"/>
            <a:ext cx="2905601"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Deep RNNs can capture more complex relationships in the data and improve performance.</a:t>
            </a:r>
            <a:endParaRPr lang="en-US" sz="1750" dirty="0"/>
          </a:p>
        </p:txBody>
      </p:sp>
      <p:sp>
        <p:nvSpPr>
          <p:cNvPr id="13" name="Shape 10"/>
          <p:cNvSpPr/>
          <p:nvPr/>
        </p:nvSpPr>
        <p:spPr>
          <a:xfrm>
            <a:off x="833199" y="5615821"/>
            <a:ext cx="499943" cy="499943"/>
          </a:xfrm>
          <a:prstGeom prst="roundRect">
            <a:avLst>
              <a:gd name="adj" fmla="val 10974"/>
            </a:avLst>
          </a:prstGeom>
          <a:solidFill>
            <a:srgbClr val="3C136D"/>
          </a:solidFill>
          <a:ln w="7620">
            <a:solidFill>
              <a:srgbClr val="481782"/>
            </a:solidFill>
            <a:prstDash val="solid"/>
          </a:ln>
        </p:spPr>
        <p:txBody>
          <a:bodyPr/>
          <a:lstStyle/>
          <a:p>
            <a:endParaRPr lang="en-IN"/>
          </a:p>
        </p:txBody>
      </p:sp>
      <p:sp>
        <p:nvSpPr>
          <p:cNvPr id="14" name="Text 11"/>
          <p:cNvSpPr/>
          <p:nvPr/>
        </p:nvSpPr>
        <p:spPr>
          <a:xfrm>
            <a:off x="987862" y="5657493"/>
            <a:ext cx="190500"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15" name="Text 12"/>
          <p:cNvSpPr/>
          <p:nvPr/>
        </p:nvSpPr>
        <p:spPr>
          <a:xfrm>
            <a:off x="1555313" y="5692140"/>
            <a:ext cx="287274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Computational Cost:</a:t>
            </a:r>
            <a:endParaRPr lang="en-US" sz="2187" dirty="0"/>
          </a:p>
        </p:txBody>
      </p:sp>
      <p:sp>
        <p:nvSpPr>
          <p:cNvPr id="16" name="Text 13"/>
          <p:cNvSpPr/>
          <p:nvPr/>
        </p:nvSpPr>
        <p:spPr>
          <a:xfrm>
            <a:off x="1555313" y="6261497"/>
            <a:ext cx="6755487"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Deeper networks may require more computational resources, making them more difficult to train.</a:t>
            </a:r>
            <a:endParaRPr lang="en-US" sz="1750" dirty="0"/>
          </a:p>
        </p:txBody>
      </p:sp>
      <p:pic>
        <p:nvPicPr>
          <p:cNvPr id="17"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7620">
            <a:solidFill>
              <a:srgbClr val="FFFFFF">
                <a:alpha val="16000"/>
              </a:srgbClr>
            </a:solidFill>
            <a:prstDash val="solid"/>
          </a:ln>
        </p:spPr>
        <p:txBody>
          <a:bodyPr/>
          <a:lstStyle/>
          <a:p>
            <a:endParaRPr lang="en-IN"/>
          </a:p>
        </p:txBody>
      </p:sp>
      <p:sp>
        <p:nvSpPr>
          <p:cNvPr id="4" name="Text 1"/>
          <p:cNvSpPr/>
          <p:nvPr/>
        </p:nvSpPr>
        <p:spPr>
          <a:xfrm>
            <a:off x="2037993" y="2537460"/>
            <a:ext cx="917448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Sequence-to-Sequence Learning</a:t>
            </a:r>
            <a:endParaRPr lang="en-US" sz="4374" dirty="0"/>
          </a:p>
        </p:txBody>
      </p:sp>
      <p:sp>
        <p:nvSpPr>
          <p:cNvPr id="5" name="Text 2"/>
          <p:cNvSpPr/>
          <p:nvPr/>
        </p:nvSpPr>
        <p:spPr>
          <a:xfrm>
            <a:off x="2037993" y="3787259"/>
            <a:ext cx="2666286" cy="416481"/>
          </a:xfrm>
          <a:prstGeom prst="rect">
            <a:avLst/>
          </a:prstGeom>
          <a:noFill/>
          <a:ln/>
        </p:spPr>
        <p:txBody>
          <a:bodyPr wrap="none" rtlCol="0" anchor="t"/>
          <a:lstStyle/>
          <a:p>
            <a:pPr marL="0" indent="0">
              <a:lnSpc>
                <a:spcPts val="3281"/>
              </a:lnSpc>
              <a:buNone/>
            </a:pPr>
            <a:r>
              <a:rPr lang="en-US" sz="2624" dirty="0">
                <a:solidFill>
                  <a:srgbClr val="F2F0F4"/>
                </a:solidFill>
                <a:latin typeface="Montserrat" pitchFamily="34" charset="0"/>
                <a:ea typeface="Montserrat" pitchFamily="34" charset="-122"/>
                <a:cs typeface="Montserrat" pitchFamily="34" charset="-120"/>
              </a:rPr>
              <a:t>Encoder:</a:t>
            </a:r>
            <a:endParaRPr lang="en-US" sz="2624" dirty="0"/>
          </a:p>
        </p:txBody>
      </p:sp>
      <p:sp>
        <p:nvSpPr>
          <p:cNvPr id="6" name="Text 3"/>
          <p:cNvSpPr/>
          <p:nvPr/>
        </p:nvSpPr>
        <p:spPr>
          <a:xfrm>
            <a:off x="2037993" y="4425910"/>
            <a:ext cx="500622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input sequence is encoded into a fixed-length representation.</a:t>
            </a:r>
            <a:endParaRPr lang="en-US" sz="1750" dirty="0"/>
          </a:p>
        </p:txBody>
      </p:sp>
      <p:sp>
        <p:nvSpPr>
          <p:cNvPr id="7" name="Text 4"/>
          <p:cNvSpPr/>
          <p:nvPr/>
        </p:nvSpPr>
        <p:spPr>
          <a:xfrm>
            <a:off x="7593806" y="3787259"/>
            <a:ext cx="2666286" cy="416481"/>
          </a:xfrm>
          <a:prstGeom prst="rect">
            <a:avLst/>
          </a:prstGeom>
          <a:noFill/>
          <a:ln/>
        </p:spPr>
        <p:txBody>
          <a:bodyPr wrap="none" rtlCol="0" anchor="t"/>
          <a:lstStyle/>
          <a:p>
            <a:pPr marL="0" indent="0">
              <a:lnSpc>
                <a:spcPts val="3281"/>
              </a:lnSpc>
              <a:buNone/>
            </a:pPr>
            <a:r>
              <a:rPr lang="en-US" sz="2624" dirty="0">
                <a:solidFill>
                  <a:srgbClr val="F2F0F4"/>
                </a:solidFill>
                <a:latin typeface="Montserrat" pitchFamily="34" charset="0"/>
                <a:ea typeface="Montserrat" pitchFamily="34" charset="-122"/>
                <a:cs typeface="Montserrat" pitchFamily="34" charset="-120"/>
              </a:rPr>
              <a:t>Decoder:</a:t>
            </a:r>
            <a:endParaRPr lang="en-US" sz="2624" dirty="0"/>
          </a:p>
        </p:txBody>
      </p:sp>
      <p:sp>
        <p:nvSpPr>
          <p:cNvPr id="8" name="Text 5"/>
          <p:cNvSpPr/>
          <p:nvPr/>
        </p:nvSpPr>
        <p:spPr>
          <a:xfrm>
            <a:off x="7593806" y="4425910"/>
            <a:ext cx="500622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output sequence is generated based on the encoded representation and optionally, previous outputs.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TotalTime>
  <Words>658</Words>
  <Application>Microsoft Office PowerPoint</Application>
  <PresentationFormat>Custom</PresentationFormat>
  <Paragraphs>101</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Heebo</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Nitin</cp:lastModifiedBy>
  <cp:revision>2</cp:revision>
  <dcterms:created xsi:type="dcterms:W3CDTF">2023-08-17T09:27:14Z</dcterms:created>
  <dcterms:modified xsi:type="dcterms:W3CDTF">2023-09-19T19:33:27Z</dcterms:modified>
</cp:coreProperties>
</file>